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74" r:id="rId4"/>
    <p:sldId id="269" r:id="rId5"/>
    <p:sldId id="268" r:id="rId6"/>
    <p:sldId id="275" r:id="rId7"/>
    <p:sldId id="267" r:id="rId8"/>
    <p:sldId id="266" r:id="rId9"/>
    <p:sldId id="276" r:id="rId10"/>
    <p:sldId id="265" r:id="rId11"/>
    <p:sldId id="264" r:id="rId12"/>
    <p:sldId id="277" r:id="rId13"/>
    <p:sldId id="263" r:id="rId14"/>
    <p:sldId id="262" r:id="rId15"/>
    <p:sldId id="278" r:id="rId16"/>
    <p:sldId id="261" r:id="rId17"/>
    <p:sldId id="260" r:id="rId18"/>
    <p:sldId id="279" r:id="rId19"/>
    <p:sldId id="273" r:id="rId20"/>
    <p:sldId id="272" r:id="rId21"/>
    <p:sldId id="280" r:id="rId22"/>
    <p:sldId id="271" r:id="rId23"/>
    <p:sldId id="270" r:id="rId24"/>
    <p:sldId id="281" r:id="rId25"/>
    <p:sldId id="259" r:id="rId26"/>
    <p:sldId id="282" r:id="rId27"/>
    <p:sldId id="283" r:id="rId28"/>
    <p:sldId id="284" r:id="rId29"/>
    <p:sldId id="285" r:id="rId30"/>
    <p:sldId id="286" r:id="rId31"/>
    <p:sldId id="287" r:id="rId32"/>
    <p:sldId id="258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68" d="100"/>
          <a:sy n="68" d="100"/>
        </p:scale>
        <p:origin x="79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4D4D90-5124-4813-9F46-A668ADD68B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CFD863-1C97-46B1-A406-9B96B416F1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4A9470-AF9E-4ED3-B574-AFBD4D66B9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E19E9-6A98-4E58-99DE-F420B00C7A03}" type="datetimeFigureOut">
              <a:rPr lang="en-GB" smtClean="0"/>
              <a:t>06/08/2017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0F774-172F-44D8-8260-B4288697EE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875EB5-8784-4FA5-A153-DDF3714928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28F25-C550-4BA5-907C-B6C9323436C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13517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5464B1-93AF-4703-9D46-CFF0F83B1A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E77556-9399-4C45-B11B-89439DA99E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0FA587-29E3-47EF-A350-E6F1F7B1A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E19E9-6A98-4E58-99DE-F420B00C7A03}" type="datetimeFigureOut">
              <a:rPr lang="en-GB" smtClean="0"/>
              <a:t>06/08/2017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13A7D7-414B-4E5D-962D-D7490600F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B27F3D-54E3-4211-B571-376CCD280B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28F25-C550-4BA5-907C-B6C9323436C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51782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2AC57DD-E68B-4089-AB0E-C001910F95A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8C113B-8FE8-4186-AF56-D2B7C32CE0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5C8B24-CF4E-49D3-B517-A685C06DF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E19E9-6A98-4E58-99DE-F420B00C7A03}" type="datetimeFigureOut">
              <a:rPr lang="en-GB" smtClean="0"/>
              <a:t>06/08/2017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3450E3-A8BB-46FD-B74B-F397E06C7F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90BDAB-A47B-410A-9AE3-7B4AFCA8C8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28F25-C550-4BA5-907C-B6C9323436C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14039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7AFC8A-D5F8-455E-9A35-AB64648244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FFD420-967C-4944-81E2-1001D18795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488466-5578-486C-A8FC-08C9306BFD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E19E9-6A98-4E58-99DE-F420B00C7A03}" type="datetimeFigureOut">
              <a:rPr lang="en-GB" smtClean="0"/>
              <a:t>06/08/2017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9145B0-8E06-46F0-BF8A-611555F1A2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1C2D83-7052-4007-8C0F-7B8986CE5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28F25-C550-4BA5-907C-B6C9323436C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3362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C0E177-8C8B-4888-BE73-E2EFE6867E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03A577-1FFA-47A0-854A-E5ADDB1797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36C6FA-83B5-4465-A8DC-0FA64D3B6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E19E9-6A98-4E58-99DE-F420B00C7A03}" type="datetimeFigureOut">
              <a:rPr lang="en-GB" smtClean="0"/>
              <a:t>06/08/2017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A1D093-1633-4BDC-A94B-AE2240C619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FBB816-9BFB-4277-B413-1B7BAF1043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28F25-C550-4BA5-907C-B6C9323436C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2653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5668C0-819E-4C4A-9893-3DE70CB30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A85DD5-B875-4865-86AE-D55E77A5B0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D855D0-796A-4FF6-996B-CADB6C8455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D906FC-E176-4E28-A1D7-3C9F260666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E19E9-6A98-4E58-99DE-F420B00C7A03}" type="datetimeFigureOut">
              <a:rPr lang="en-GB" smtClean="0"/>
              <a:t>06/08/2017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C92145-2EB3-4DC1-97C4-02727C88AA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19CE87-6107-4779-A284-7446B69404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28F25-C550-4BA5-907C-B6C9323436C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282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8AD8C5-1D63-44A0-A28F-91CA9BC903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825F02-015C-47B1-8489-017A1C4ADF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C677595-89AD-4AD8-BC40-46249F8EB1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29185EB-BF7E-4A8C-900C-80953A88F3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F76897E-4C8E-487E-A9A6-97ABA12FA5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F38A30-CB87-4C73-928D-D76C2B2552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E19E9-6A98-4E58-99DE-F420B00C7A03}" type="datetimeFigureOut">
              <a:rPr lang="en-GB" smtClean="0"/>
              <a:t>06/08/2017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C8899B6-0CCE-4077-8BDA-BF21B230BC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97C58C9-DC8E-4595-A362-220614C008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28F25-C550-4BA5-907C-B6C9323436C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15111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39D670-51F5-451B-B622-5E6BEF376B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C39B33C-683C-43D0-A645-7CE578C222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E19E9-6A98-4E58-99DE-F420B00C7A03}" type="datetimeFigureOut">
              <a:rPr lang="en-GB" smtClean="0"/>
              <a:t>06/08/2017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76B13C-2070-4B0B-B4AC-6A3B741BEE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4E86314-8605-4DB4-8F47-5363AABF2B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28F25-C550-4BA5-907C-B6C9323436C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47418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DF4D6AB-D49B-4A0F-8F6E-C928EBBFBE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E19E9-6A98-4E58-99DE-F420B00C7A03}" type="datetimeFigureOut">
              <a:rPr lang="en-GB" smtClean="0"/>
              <a:t>06/08/2017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7D6AAE-0DC9-47C5-B74B-B08249DA9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A4D1A6-110C-4369-90F9-788467AB6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28F25-C550-4BA5-907C-B6C9323436C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08495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4041A8-A7DA-4AB1-B8F2-7FE0E877B8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604D65-AC76-40A9-AA54-8AFA19DB7A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DB064B-CB8D-4774-B797-D65D696A32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A091B3-D0C0-42F7-A134-4A6A1DA5CA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E19E9-6A98-4E58-99DE-F420B00C7A03}" type="datetimeFigureOut">
              <a:rPr lang="en-GB" smtClean="0"/>
              <a:t>06/08/2017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CDE531-B83F-4150-A939-0A799EBB77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6C9D5F-5A71-4AD0-96EC-C7CB6E3EF6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28F25-C550-4BA5-907C-B6C9323436C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4893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8CF6F-B218-4E91-998B-20A2F3D2E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D2E643D-CF5F-4441-94EB-814BEE2502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49C9A0-FE62-443A-A83A-9B5F0DB97E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6DAE19-0145-4876-B364-84C2F5FF2D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E19E9-6A98-4E58-99DE-F420B00C7A03}" type="datetimeFigureOut">
              <a:rPr lang="en-GB" smtClean="0"/>
              <a:t>06/08/2017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BF19F4-8461-40D2-8ABE-EF0E65C4A1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7E4E69-D98E-48BD-B758-5DCA6829C9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28F25-C550-4BA5-907C-B6C9323436C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8673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BDD8CD9-0716-4BDC-B4B2-B1B4D395DE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C91BEB-E1E5-4F9F-9743-E991D0C465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03D45D-8F81-4A4E-8C3D-875A63674D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DE19E9-6A98-4E58-99DE-F420B00C7A03}" type="datetimeFigureOut">
              <a:rPr lang="en-GB" smtClean="0"/>
              <a:t>06/08/2017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0E4567-BC80-44DE-A4B7-24F4D118A5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1568CA-5AD0-44D9-8945-CDA6DD16A5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B28F25-C550-4BA5-907C-B6C9323436C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5142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579DAE-69E4-44A1-911F-127FE9D3D43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43C3BF-1AFD-4B83-B8FD-7B26A41265F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 descr="A close up of a sign&#10;&#10;Description generated with high confidence">
            <a:extLst>
              <a:ext uri="{FF2B5EF4-FFF2-40B4-BE49-F238E27FC236}">
                <a16:creationId xmlns:a16="http://schemas.microsoft.com/office/drawing/2014/main" id="{1315BE83-C652-4C7F-A3D2-30D034D9CC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9106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0879"/>
            <a:ext cx="10515600" cy="1325563"/>
          </a:xfrm>
        </p:spPr>
        <p:txBody>
          <a:bodyPr>
            <a:noAutofit/>
          </a:bodyPr>
          <a:lstStyle/>
          <a:p>
            <a:r>
              <a:rPr lang="en-GB" sz="5400" b="1" dirty="0">
                <a:latin typeface="+mn-lt"/>
              </a:rPr>
              <a:t>Keeping your lunch cool will help slow down the growth of germs.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11582925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+mn-lt"/>
              </a:rPr>
              <a:t>It’s the 7</a:t>
            </a:r>
            <a:r>
              <a:rPr lang="en-GB" b="1" baseline="30000" dirty="0">
                <a:latin typeface="+mn-lt"/>
              </a:rPr>
              <a:t>th</a:t>
            </a:r>
            <a:r>
              <a:rPr lang="en-GB" b="1" dirty="0">
                <a:latin typeface="+mn-lt"/>
              </a:rPr>
              <a:t> of November, which dated yoghurt should you not eat?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1D9A724-C010-491E-9739-AAE03551AF7B}"/>
              </a:ext>
            </a:extLst>
          </p:cNvPr>
          <p:cNvSpPr txBox="1"/>
          <p:nvPr/>
        </p:nvSpPr>
        <p:spPr>
          <a:xfrm>
            <a:off x="838200" y="2194560"/>
            <a:ext cx="816864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UcPeriod"/>
            </a:pPr>
            <a:r>
              <a:rPr lang="en-GB" sz="4000" b="1" dirty="0"/>
              <a:t>   Use by 12</a:t>
            </a:r>
            <a:r>
              <a:rPr lang="en-GB" sz="4000" b="1" baseline="30000" dirty="0"/>
              <a:t>th</a:t>
            </a:r>
            <a:r>
              <a:rPr lang="en-GB" sz="4000" b="1" dirty="0"/>
              <a:t> November </a:t>
            </a:r>
          </a:p>
          <a:p>
            <a:pPr marL="342900" indent="-342900">
              <a:buFont typeface="+mj-lt"/>
              <a:buAutoNum type="alphaUcPeriod"/>
            </a:pPr>
            <a:r>
              <a:rPr lang="en-GB" sz="4000" b="1" dirty="0"/>
              <a:t>   Use by 16</a:t>
            </a:r>
            <a:r>
              <a:rPr lang="en-GB" sz="4000" b="1" baseline="30000" dirty="0"/>
              <a:t>th</a:t>
            </a:r>
            <a:r>
              <a:rPr lang="en-GB" sz="4000" b="1" dirty="0"/>
              <a:t> November</a:t>
            </a:r>
          </a:p>
          <a:p>
            <a:pPr marL="342900" indent="-342900">
              <a:buFont typeface="+mj-lt"/>
              <a:buAutoNum type="alphaUcPeriod"/>
            </a:pPr>
            <a:r>
              <a:rPr lang="en-GB" sz="4000" b="1" dirty="0"/>
              <a:t>   Use by 8</a:t>
            </a:r>
            <a:r>
              <a:rPr lang="en-GB" sz="4000" b="1" baseline="30000" dirty="0"/>
              <a:t>th</a:t>
            </a:r>
            <a:r>
              <a:rPr lang="en-GB" sz="4000" b="1" dirty="0"/>
              <a:t> November</a:t>
            </a:r>
          </a:p>
          <a:p>
            <a:pPr marL="342900" indent="-342900">
              <a:buFont typeface="+mj-lt"/>
              <a:buAutoNum type="alphaUcPeriod"/>
            </a:pPr>
            <a:r>
              <a:rPr lang="en-GB" sz="4000" b="1" dirty="0"/>
              <a:t>   Use by 5</a:t>
            </a:r>
            <a:r>
              <a:rPr lang="en-GB" sz="4000" b="1" baseline="30000" dirty="0"/>
              <a:t>th</a:t>
            </a:r>
            <a:r>
              <a:rPr lang="en-GB" sz="4000" b="1" dirty="0"/>
              <a:t> November</a:t>
            </a:r>
          </a:p>
        </p:txBody>
      </p:sp>
    </p:spTree>
    <p:extLst>
      <p:ext uri="{BB962C8B-B14F-4D97-AF65-F5344CB8AC3E}">
        <p14:creationId xmlns:p14="http://schemas.microsoft.com/office/powerpoint/2010/main" val="497318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+mn-lt"/>
              </a:rPr>
              <a:t>It’s the 7</a:t>
            </a:r>
            <a:r>
              <a:rPr lang="en-GB" b="1" baseline="30000" dirty="0">
                <a:latin typeface="+mn-lt"/>
              </a:rPr>
              <a:t>th</a:t>
            </a:r>
            <a:r>
              <a:rPr lang="en-GB" b="1" dirty="0">
                <a:latin typeface="+mn-lt"/>
              </a:rPr>
              <a:t> of November, which dated yoghurt should you not eat?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1D9A724-C010-491E-9739-AAE03551AF7B}"/>
              </a:ext>
            </a:extLst>
          </p:cNvPr>
          <p:cNvSpPr txBox="1"/>
          <p:nvPr/>
        </p:nvSpPr>
        <p:spPr>
          <a:xfrm>
            <a:off x="838200" y="2194560"/>
            <a:ext cx="816864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D.   Use by 5</a:t>
            </a:r>
            <a:r>
              <a:rPr kumimoji="0" lang="en-GB" sz="40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</a:t>
            </a: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November</a:t>
            </a:r>
          </a:p>
        </p:txBody>
      </p:sp>
    </p:spTree>
    <p:extLst>
      <p:ext uri="{BB962C8B-B14F-4D97-AF65-F5344CB8AC3E}">
        <p14:creationId xmlns:p14="http://schemas.microsoft.com/office/powerpoint/2010/main" val="2356549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58164"/>
            <a:ext cx="10515600" cy="1325563"/>
          </a:xfrm>
        </p:spPr>
        <p:txBody>
          <a:bodyPr>
            <a:noAutofit/>
          </a:bodyPr>
          <a:lstStyle/>
          <a:p>
            <a:r>
              <a:rPr lang="en-GB" sz="5400" b="1" dirty="0">
                <a:latin typeface="+mn-lt"/>
              </a:rPr>
              <a:t>Food past its use by date is not safe to eat.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30541939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+mn-lt"/>
              </a:rPr>
              <a:t>Where should raw meat be stored in the fridge?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3E15982-7462-40B2-8163-8F59F8C68446}"/>
              </a:ext>
            </a:extLst>
          </p:cNvPr>
          <p:cNvSpPr txBox="1"/>
          <p:nvPr/>
        </p:nvSpPr>
        <p:spPr>
          <a:xfrm>
            <a:off x="838200" y="2331720"/>
            <a:ext cx="805434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UcPeriod"/>
            </a:pPr>
            <a:r>
              <a:rPr lang="en-GB" sz="4000" b="1" dirty="0"/>
              <a:t>   At the bottom</a:t>
            </a:r>
          </a:p>
          <a:p>
            <a:pPr marL="342900" indent="-342900">
              <a:buFont typeface="+mj-lt"/>
              <a:buAutoNum type="alphaUcPeriod"/>
            </a:pPr>
            <a:r>
              <a:rPr lang="en-GB" sz="4000" b="1" dirty="0"/>
              <a:t>   Above cooked foods</a:t>
            </a:r>
          </a:p>
          <a:p>
            <a:pPr marL="342900" indent="-342900">
              <a:buFont typeface="+mj-lt"/>
              <a:buAutoNum type="alphaUcPeriod"/>
            </a:pPr>
            <a:r>
              <a:rPr lang="en-GB" sz="4000" b="1" dirty="0"/>
              <a:t>   In the door</a:t>
            </a:r>
          </a:p>
          <a:p>
            <a:pPr marL="342900" indent="-342900">
              <a:buFont typeface="+mj-lt"/>
              <a:buAutoNum type="alphaUcPeriod"/>
            </a:pPr>
            <a:r>
              <a:rPr lang="en-GB" sz="4000" b="1" dirty="0"/>
              <a:t>   Anywhere</a:t>
            </a:r>
          </a:p>
        </p:txBody>
      </p:sp>
    </p:spTree>
    <p:extLst>
      <p:ext uri="{BB962C8B-B14F-4D97-AF65-F5344CB8AC3E}">
        <p14:creationId xmlns:p14="http://schemas.microsoft.com/office/powerpoint/2010/main" val="1346915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+mn-lt"/>
              </a:rPr>
              <a:t>Where should raw meat be stored in the fridge?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3E15982-7462-40B2-8163-8F59F8C68446}"/>
              </a:ext>
            </a:extLst>
          </p:cNvPr>
          <p:cNvSpPr txBox="1"/>
          <p:nvPr/>
        </p:nvSpPr>
        <p:spPr>
          <a:xfrm>
            <a:off x="838200" y="2331720"/>
            <a:ext cx="80543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At the bottom</a:t>
            </a:r>
          </a:p>
        </p:txBody>
      </p:sp>
    </p:spTree>
    <p:extLst>
      <p:ext uri="{BB962C8B-B14F-4D97-AF65-F5344CB8AC3E}">
        <p14:creationId xmlns:p14="http://schemas.microsoft.com/office/powerpoint/2010/main" val="3120886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87821"/>
            <a:ext cx="10515600" cy="1325563"/>
          </a:xfrm>
        </p:spPr>
        <p:txBody>
          <a:bodyPr>
            <a:noAutofit/>
          </a:bodyPr>
          <a:lstStyle/>
          <a:p>
            <a:r>
              <a:rPr lang="en-GB" sz="4800" b="1" dirty="0">
                <a:latin typeface="+mn-lt"/>
              </a:rPr>
              <a:t>Storing raw meat in this way stops juices from the raw meat getting into the cooked meats and other foods.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26842994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+mn-lt"/>
              </a:rPr>
              <a:t>What are the 4Cs you need to be aware of to keep food safe in the home?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3A9AA55-3A30-4E5D-8890-474148D89B00}"/>
              </a:ext>
            </a:extLst>
          </p:cNvPr>
          <p:cNvSpPr txBox="1"/>
          <p:nvPr/>
        </p:nvSpPr>
        <p:spPr>
          <a:xfrm>
            <a:off x="838200" y="2354580"/>
            <a:ext cx="823722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UcPeriod"/>
            </a:pPr>
            <a:r>
              <a:rPr lang="en-GB" sz="3200" b="1" dirty="0"/>
              <a:t>   Chopping boards, cloths, cookers and 	cutlery</a:t>
            </a:r>
          </a:p>
          <a:p>
            <a:pPr marL="342900" indent="-342900">
              <a:buFont typeface="+mj-lt"/>
              <a:buAutoNum type="alphaUcPeriod"/>
            </a:pPr>
            <a:r>
              <a:rPr lang="en-GB" sz="3200" b="1" dirty="0"/>
              <a:t>   Chicken, curry, chips and cheese</a:t>
            </a:r>
          </a:p>
          <a:p>
            <a:pPr marL="342900" indent="-342900">
              <a:buFont typeface="+mj-lt"/>
              <a:buAutoNum type="alphaUcPeriod"/>
            </a:pPr>
            <a:r>
              <a:rPr lang="en-GB" sz="3200" b="1" dirty="0"/>
              <a:t>   Custard, cake, chocolate and cream</a:t>
            </a:r>
          </a:p>
          <a:p>
            <a:pPr marL="342900" indent="-342900">
              <a:buFont typeface="+mj-lt"/>
              <a:buAutoNum type="alphaUcPeriod"/>
            </a:pPr>
            <a:r>
              <a:rPr lang="en-GB" sz="3200" b="1" dirty="0"/>
              <a:t>   Cooking, cleaning, chilling and cross-	contamination</a:t>
            </a:r>
          </a:p>
        </p:txBody>
      </p:sp>
    </p:spTree>
    <p:extLst>
      <p:ext uri="{BB962C8B-B14F-4D97-AF65-F5344CB8AC3E}">
        <p14:creationId xmlns:p14="http://schemas.microsoft.com/office/powerpoint/2010/main" val="110460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+mn-lt"/>
              </a:rPr>
              <a:t>What are the 4Cs you need to be aware of to keep food safe in the home?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3A9AA55-3A30-4E5D-8890-474148D89B00}"/>
              </a:ext>
            </a:extLst>
          </p:cNvPr>
          <p:cNvSpPr txBox="1"/>
          <p:nvPr/>
        </p:nvSpPr>
        <p:spPr>
          <a:xfrm>
            <a:off x="838200" y="2354580"/>
            <a:ext cx="823722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3200" b="1" dirty="0">
              <a:solidFill>
                <a:prstClr val="black"/>
              </a:solidFill>
              <a:latin typeface="Calibri" panose="020F0502020204030204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D.   Cooking, cleaning, chilling and cross-	contamination</a:t>
            </a:r>
          </a:p>
        </p:txBody>
      </p:sp>
    </p:spTree>
    <p:extLst>
      <p:ext uri="{BB962C8B-B14F-4D97-AF65-F5344CB8AC3E}">
        <p14:creationId xmlns:p14="http://schemas.microsoft.com/office/powerpoint/2010/main" val="39528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20535"/>
            <a:ext cx="10515600" cy="1325563"/>
          </a:xfrm>
        </p:spPr>
        <p:txBody>
          <a:bodyPr>
            <a:noAutofit/>
          </a:bodyPr>
          <a:lstStyle/>
          <a:p>
            <a:r>
              <a:rPr lang="en-GB" sz="4800" b="1" dirty="0">
                <a:latin typeface="+mn-lt"/>
              </a:rPr>
              <a:t>The 4 Cs are used to remind you to cook and chill food properly, clean hands and equipment properly and to avoid cross-contamination to keep food safe in the home.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35952815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+mn-lt"/>
              </a:rPr>
              <a:t>How would you know if you had food poisoning?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FD0B291-9D8A-4FAD-AF9B-349F010E85F4}"/>
              </a:ext>
            </a:extLst>
          </p:cNvPr>
          <p:cNvSpPr txBox="1"/>
          <p:nvPr/>
        </p:nvSpPr>
        <p:spPr>
          <a:xfrm>
            <a:off x="1005840" y="2537460"/>
            <a:ext cx="8001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UcPeriod"/>
            </a:pPr>
            <a:r>
              <a:rPr lang="en-GB" sz="3600" b="1" dirty="0"/>
              <a:t>   Sickness, diarrhoea and stomach 	pains</a:t>
            </a:r>
          </a:p>
          <a:p>
            <a:pPr marL="342900" indent="-342900">
              <a:buFont typeface="+mj-lt"/>
              <a:buAutoNum type="alphaUcPeriod"/>
            </a:pPr>
            <a:r>
              <a:rPr lang="en-GB" sz="3600" b="1" dirty="0"/>
              <a:t>   Coughing, sore throat and runny 	nose</a:t>
            </a:r>
          </a:p>
          <a:p>
            <a:pPr marL="342900" indent="-342900">
              <a:buFont typeface="+mj-lt"/>
              <a:buAutoNum type="alphaUcPeriod"/>
            </a:pPr>
            <a:r>
              <a:rPr lang="en-GB" sz="3600" b="1" dirty="0"/>
              <a:t>   Weight gain</a:t>
            </a:r>
          </a:p>
          <a:p>
            <a:pPr marL="342900" indent="-342900">
              <a:buFont typeface="+mj-lt"/>
              <a:buAutoNum type="alphaUcPeriod"/>
            </a:pPr>
            <a:r>
              <a:rPr lang="en-GB" sz="3600" b="1" dirty="0"/>
              <a:t>   Broken leg</a:t>
            </a:r>
          </a:p>
        </p:txBody>
      </p:sp>
    </p:spTree>
    <p:extLst>
      <p:ext uri="{BB962C8B-B14F-4D97-AF65-F5344CB8AC3E}">
        <p14:creationId xmlns:p14="http://schemas.microsoft.com/office/powerpoint/2010/main" val="3067562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+mn-lt"/>
              </a:rPr>
              <a:t>What do germs need to help them grow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D9B313E-D92D-4690-9D35-3CC3756FD3D3}"/>
              </a:ext>
            </a:extLst>
          </p:cNvPr>
          <p:cNvSpPr txBox="1"/>
          <p:nvPr/>
        </p:nvSpPr>
        <p:spPr>
          <a:xfrm>
            <a:off x="838200" y="2423160"/>
            <a:ext cx="810006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UcPeriod"/>
            </a:pPr>
            <a:r>
              <a:rPr lang="en-GB" sz="4000" b="1" dirty="0"/>
              <a:t>   Warmth, time, food and moisture</a:t>
            </a:r>
          </a:p>
          <a:p>
            <a:pPr marL="342900" indent="-342900">
              <a:buFont typeface="+mj-lt"/>
              <a:buAutoNum type="alphaUcPeriod"/>
            </a:pPr>
            <a:r>
              <a:rPr lang="en-GB" sz="4000" b="1" dirty="0"/>
              <a:t>   Manure</a:t>
            </a:r>
          </a:p>
          <a:p>
            <a:pPr marL="342900" indent="-342900">
              <a:buFont typeface="+mj-lt"/>
              <a:buAutoNum type="alphaUcPeriod"/>
            </a:pPr>
            <a:r>
              <a:rPr lang="en-GB" sz="4000" b="1" dirty="0"/>
              <a:t>   Magic beans</a:t>
            </a:r>
          </a:p>
          <a:p>
            <a:pPr marL="342900" indent="-342900">
              <a:buFont typeface="+mj-lt"/>
              <a:buAutoNum type="alphaUcPeriod"/>
            </a:pPr>
            <a:r>
              <a:rPr lang="en-GB" sz="4000" b="1" dirty="0"/>
              <a:t>   Nothing</a:t>
            </a:r>
          </a:p>
        </p:txBody>
      </p:sp>
    </p:spTree>
    <p:extLst>
      <p:ext uri="{BB962C8B-B14F-4D97-AF65-F5344CB8AC3E}">
        <p14:creationId xmlns:p14="http://schemas.microsoft.com/office/powerpoint/2010/main" val="1638857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+mn-lt"/>
              </a:rPr>
              <a:t>What do germs need to help them grow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D9B313E-D92D-4690-9D35-3CC3756FD3D3}"/>
              </a:ext>
            </a:extLst>
          </p:cNvPr>
          <p:cNvSpPr txBox="1"/>
          <p:nvPr/>
        </p:nvSpPr>
        <p:spPr>
          <a:xfrm>
            <a:off x="838200" y="2423160"/>
            <a:ext cx="81000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Warmth, time, food and moisture</a:t>
            </a:r>
          </a:p>
        </p:txBody>
      </p:sp>
    </p:spTree>
    <p:extLst>
      <p:ext uri="{BB962C8B-B14F-4D97-AF65-F5344CB8AC3E}">
        <p14:creationId xmlns:p14="http://schemas.microsoft.com/office/powerpoint/2010/main" val="2832305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19011"/>
            <a:ext cx="10515600" cy="1325563"/>
          </a:xfrm>
        </p:spPr>
        <p:txBody>
          <a:bodyPr>
            <a:noAutofit/>
          </a:bodyPr>
          <a:lstStyle/>
          <a:p>
            <a:r>
              <a:rPr lang="en-GB" sz="4800" b="1" dirty="0">
                <a:latin typeface="+mn-lt"/>
              </a:rPr>
              <a:t>Some foods, (e.g. chicken, fish and ham), contain lots of moisture that give excellent conditions for growing germs if they are not kept in the fridge.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11327546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>
                <a:latin typeface="+mn-lt"/>
              </a:rPr>
              <a:t>Which foods need to be handled most carefully to avoid spreading germs to other foods?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5CE4193-5066-4D41-8AAA-7370DF0AF823}"/>
              </a:ext>
            </a:extLst>
          </p:cNvPr>
          <p:cNvSpPr txBox="1"/>
          <p:nvPr/>
        </p:nvSpPr>
        <p:spPr>
          <a:xfrm>
            <a:off x="838200" y="2468880"/>
            <a:ext cx="821436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UcPeriod"/>
            </a:pPr>
            <a:r>
              <a:rPr lang="en-GB" sz="3600" b="1" dirty="0"/>
              <a:t>   Raw foods, (raw meat, raw fish, loose 	vegetables with soil on and eggs)</a:t>
            </a:r>
          </a:p>
          <a:p>
            <a:pPr marL="342900" indent="-342900">
              <a:buFont typeface="+mj-lt"/>
              <a:buAutoNum type="alphaUcPeriod"/>
            </a:pPr>
            <a:r>
              <a:rPr lang="en-GB" sz="3600" b="1" dirty="0"/>
              <a:t>   Cooked foods</a:t>
            </a:r>
          </a:p>
          <a:p>
            <a:pPr marL="342900" indent="-342900">
              <a:buFont typeface="+mj-lt"/>
              <a:buAutoNum type="alphaUcPeriod"/>
            </a:pPr>
            <a:r>
              <a:rPr lang="en-GB" sz="3600" b="1" dirty="0"/>
              <a:t>   Canned foods</a:t>
            </a:r>
          </a:p>
          <a:p>
            <a:pPr marL="342900" indent="-342900">
              <a:buFont typeface="+mj-lt"/>
              <a:buAutoNum type="alphaUcPeriod"/>
            </a:pPr>
            <a:r>
              <a:rPr lang="en-GB" sz="3600" b="1" dirty="0"/>
              <a:t>   Dried foods</a:t>
            </a:r>
          </a:p>
        </p:txBody>
      </p:sp>
    </p:spTree>
    <p:extLst>
      <p:ext uri="{BB962C8B-B14F-4D97-AF65-F5344CB8AC3E}">
        <p14:creationId xmlns:p14="http://schemas.microsoft.com/office/powerpoint/2010/main" val="3290761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>
                <a:latin typeface="+mn-lt"/>
              </a:rPr>
              <a:t>Which foods need to be handled most carefully to avoid spreading germs to other foods?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5CE4193-5066-4D41-8AAA-7370DF0AF823}"/>
              </a:ext>
            </a:extLst>
          </p:cNvPr>
          <p:cNvSpPr txBox="1"/>
          <p:nvPr/>
        </p:nvSpPr>
        <p:spPr>
          <a:xfrm>
            <a:off x="838200" y="2468880"/>
            <a:ext cx="82143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Raw foods, (raw meat, raw fish, loose 	vegetables with soil on and eggs)</a:t>
            </a:r>
          </a:p>
        </p:txBody>
      </p:sp>
    </p:spTree>
    <p:extLst>
      <p:ext uri="{BB962C8B-B14F-4D97-AF65-F5344CB8AC3E}">
        <p14:creationId xmlns:p14="http://schemas.microsoft.com/office/powerpoint/2010/main" val="3348607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47144"/>
            <a:ext cx="10515600" cy="1325563"/>
          </a:xfrm>
        </p:spPr>
        <p:txBody>
          <a:bodyPr>
            <a:noAutofit/>
          </a:bodyPr>
          <a:lstStyle/>
          <a:p>
            <a:r>
              <a:rPr lang="en-GB" sz="5400" b="1" dirty="0">
                <a:latin typeface="+mn-lt"/>
              </a:rPr>
              <a:t>Raw foods, (raw meat, raw fish, loose vegetables with soil on and eggs), can contain germs that cause food poisoning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9865453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+mn-lt"/>
              </a:rPr>
              <a:t>What do germs look like?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A6AB5B0-D64D-4C92-943B-26AE3681067A}"/>
              </a:ext>
            </a:extLst>
          </p:cNvPr>
          <p:cNvSpPr txBox="1"/>
          <p:nvPr/>
        </p:nvSpPr>
        <p:spPr>
          <a:xfrm>
            <a:off x="838199" y="2408663"/>
            <a:ext cx="826119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Your brother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Big, furry and multi-coloured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Trouble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Don’t know! They are invisible to 	the naked eye </a:t>
            </a:r>
          </a:p>
        </p:txBody>
      </p:sp>
    </p:spTree>
    <p:extLst>
      <p:ext uri="{BB962C8B-B14F-4D97-AF65-F5344CB8AC3E}">
        <p14:creationId xmlns:p14="http://schemas.microsoft.com/office/powerpoint/2010/main" val="628110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+mn-lt"/>
              </a:rPr>
              <a:t>What do germs look like?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A6AB5B0-D64D-4C92-943B-26AE3681067A}"/>
              </a:ext>
            </a:extLst>
          </p:cNvPr>
          <p:cNvSpPr txBox="1"/>
          <p:nvPr/>
        </p:nvSpPr>
        <p:spPr>
          <a:xfrm>
            <a:off x="838199" y="2408663"/>
            <a:ext cx="826119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D.   Don’t know! They are invisible to 	the naked eye </a:t>
            </a:r>
          </a:p>
        </p:txBody>
      </p:sp>
    </p:spTree>
    <p:extLst>
      <p:ext uri="{BB962C8B-B14F-4D97-AF65-F5344CB8AC3E}">
        <p14:creationId xmlns:p14="http://schemas.microsoft.com/office/powerpoint/2010/main" val="1856212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3527" y="2766218"/>
            <a:ext cx="10515600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67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Germs have a variety of shapes that can only be seen through a microscope. </a:t>
            </a:r>
            <a:b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b="1" dirty="0">
              <a:latin typeface="+mn-lt"/>
            </a:endParaRP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37018864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+mn-lt"/>
              </a:rPr>
              <a:t>Mum is washing up. You’re asked to dry the dishes, do you: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8C64182-9A27-43DD-A272-F7DC4106AA9D}"/>
              </a:ext>
            </a:extLst>
          </p:cNvPr>
          <p:cNvSpPr txBox="1"/>
          <p:nvPr/>
        </p:nvSpPr>
        <p:spPr>
          <a:xfrm>
            <a:off x="847493" y="2141040"/>
            <a:ext cx="8541834" cy="4552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   Tell her it’s more hygienic to let dishes 	air dry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   Use the damp tea towel that’s been 	used all day 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   Put them back in the cupboard wet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   Say life’s too short, scream YOLO and 	run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1313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+mn-lt"/>
              </a:rPr>
              <a:t>How would you know if you had food poisoning?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FD0B291-9D8A-4FAD-AF9B-349F010E85F4}"/>
              </a:ext>
            </a:extLst>
          </p:cNvPr>
          <p:cNvSpPr txBox="1"/>
          <p:nvPr/>
        </p:nvSpPr>
        <p:spPr>
          <a:xfrm>
            <a:off x="1005840" y="2537460"/>
            <a:ext cx="8001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Sickness, diarrhoea and stomach 	pains</a:t>
            </a:r>
          </a:p>
        </p:txBody>
      </p:sp>
    </p:spTree>
    <p:extLst>
      <p:ext uri="{BB962C8B-B14F-4D97-AF65-F5344CB8AC3E}">
        <p14:creationId xmlns:p14="http://schemas.microsoft.com/office/powerpoint/2010/main" val="275892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+mn-lt"/>
              </a:rPr>
              <a:t>Mum is washing up. You’re asked to dry the dishes, do you: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8C64182-9A27-43DD-A272-F7DC4106AA9D}"/>
              </a:ext>
            </a:extLst>
          </p:cNvPr>
          <p:cNvSpPr txBox="1"/>
          <p:nvPr/>
        </p:nvSpPr>
        <p:spPr>
          <a:xfrm>
            <a:off x="847493" y="2141040"/>
            <a:ext cx="8541834" cy="1329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   Tell her it’s more hygienic to let dishes 	air dry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6507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19110"/>
            <a:ext cx="10515600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6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It’s always better to air dry your dishes than to use a tea towel because a tea towel can harbour germs.</a:t>
            </a:r>
            <a:b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b="1" dirty="0">
              <a:latin typeface="+mn-lt"/>
            </a:endParaRP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121693053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4175982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3592"/>
            <a:ext cx="10515600" cy="1325563"/>
          </a:xfrm>
        </p:spPr>
        <p:txBody>
          <a:bodyPr>
            <a:noAutofit/>
          </a:bodyPr>
          <a:lstStyle/>
          <a:p>
            <a:r>
              <a:rPr lang="en-GB" sz="4800" b="1" dirty="0">
                <a:latin typeface="+mn-lt"/>
              </a:rPr>
              <a:t>You might feel dizzy, hot or thirsty too. You can begin to feel ill anytime between 4 and 24 hours after eating and symptoms usually last 12-48 hours.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18471474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+mn-lt"/>
              </a:rPr>
              <a:t>How should you always wash your hands?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2B4D123-130B-4FEA-871B-D3256C8B60DC}"/>
              </a:ext>
            </a:extLst>
          </p:cNvPr>
          <p:cNvSpPr txBox="1"/>
          <p:nvPr/>
        </p:nvSpPr>
        <p:spPr>
          <a:xfrm>
            <a:off x="838200" y="2057400"/>
            <a:ext cx="79171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UcPeriod"/>
            </a:pPr>
            <a:r>
              <a:rPr lang="en-GB" sz="3600" b="1" dirty="0"/>
              <a:t>   With cold water</a:t>
            </a:r>
          </a:p>
          <a:p>
            <a:pPr marL="342900" indent="-342900">
              <a:buFont typeface="+mj-lt"/>
              <a:buAutoNum type="alphaUcPeriod"/>
            </a:pPr>
            <a:r>
              <a:rPr lang="en-GB" sz="3600" b="1" dirty="0"/>
              <a:t>   With cold water and soap</a:t>
            </a:r>
          </a:p>
          <a:p>
            <a:pPr marL="342900" indent="-342900">
              <a:buFont typeface="+mj-lt"/>
              <a:buAutoNum type="alphaUcPeriod"/>
            </a:pPr>
            <a:r>
              <a:rPr lang="en-GB" sz="3600" b="1" dirty="0"/>
              <a:t>   With a smile</a:t>
            </a:r>
          </a:p>
          <a:p>
            <a:pPr marL="342900" indent="-342900">
              <a:buFont typeface="+mj-lt"/>
              <a:buAutoNum type="alphaUcPeriod"/>
            </a:pPr>
            <a:r>
              <a:rPr lang="en-GB" sz="3600" b="1" dirty="0"/>
              <a:t>   With warm water and soap</a:t>
            </a:r>
          </a:p>
        </p:txBody>
      </p:sp>
    </p:spTree>
    <p:extLst>
      <p:ext uri="{BB962C8B-B14F-4D97-AF65-F5344CB8AC3E}">
        <p14:creationId xmlns:p14="http://schemas.microsoft.com/office/powerpoint/2010/main" val="366427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+mn-lt"/>
              </a:rPr>
              <a:t>How should you always wash your hands?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2B4D123-130B-4FEA-871B-D3256C8B60DC}"/>
              </a:ext>
            </a:extLst>
          </p:cNvPr>
          <p:cNvSpPr txBox="1"/>
          <p:nvPr/>
        </p:nvSpPr>
        <p:spPr>
          <a:xfrm>
            <a:off x="838200" y="2057400"/>
            <a:ext cx="79171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D.   With warm water and soap</a:t>
            </a:r>
          </a:p>
        </p:txBody>
      </p:sp>
    </p:spTree>
    <p:extLst>
      <p:ext uri="{BB962C8B-B14F-4D97-AF65-F5344CB8AC3E}">
        <p14:creationId xmlns:p14="http://schemas.microsoft.com/office/powerpoint/2010/main" val="3829475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93926"/>
            <a:ext cx="10515600" cy="1325563"/>
          </a:xfrm>
        </p:spPr>
        <p:txBody>
          <a:bodyPr>
            <a:noAutofit/>
          </a:bodyPr>
          <a:lstStyle/>
          <a:p>
            <a:r>
              <a:rPr lang="en-GB" sz="4800" b="1" dirty="0">
                <a:latin typeface="+mn-lt"/>
              </a:rPr>
              <a:t>Hand washing stops germs spreading to food. For hands to be washed properly you need warm running water, soap and preferably disposable towels for drying hands.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</p:spTree>
    <p:extLst>
      <p:ext uri="{BB962C8B-B14F-4D97-AF65-F5344CB8AC3E}">
        <p14:creationId xmlns:p14="http://schemas.microsoft.com/office/powerpoint/2010/main" val="20553774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+mn-lt"/>
              </a:rPr>
              <a:t>Where should you keep your packed lunch for school?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2D9EEED-E428-4853-B7E2-D75E1C6AFED3}"/>
              </a:ext>
            </a:extLst>
          </p:cNvPr>
          <p:cNvSpPr txBox="1"/>
          <p:nvPr/>
        </p:nvSpPr>
        <p:spPr>
          <a:xfrm>
            <a:off x="838200" y="2606040"/>
            <a:ext cx="82143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UcPeriod"/>
            </a:pPr>
            <a:r>
              <a:rPr lang="en-GB" sz="3600" b="1" dirty="0"/>
              <a:t>   On the window in your classroom </a:t>
            </a:r>
          </a:p>
          <a:p>
            <a:pPr marL="342900" indent="-342900">
              <a:buFont typeface="+mj-lt"/>
              <a:buAutoNum type="alphaUcPeriod"/>
            </a:pPr>
            <a:r>
              <a:rPr lang="en-GB" sz="3600" b="1" dirty="0"/>
              <a:t>   Next to the classroom radiator</a:t>
            </a:r>
          </a:p>
          <a:p>
            <a:pPr marL="342900" indent="-342900">
              <a:buFont typeface="+mj-lt"/>
              <a:buAutoNum type="alphaUcPeriod"/>
            </a:pPr>
            <a:r>
              <a:rPr lang="en-GB" sz="3600" b="1" dirty="0"/>
              <a:t>   On your peg with your coat</a:t>
            </a:r>
          </a:p>
          <a:p>
            <a:pPr marL="342900" indent="-342900">
              <a:buFont typeface="+mj-lt"/>
              <a:buAutoNum type="alphaUcPeriod"/>
            </a:pPr>
            <a:r>
              <a:rPr lang="en-GB" sz="3600" b="1" dirty="0"/>
              <a:t>   In a cool bag with an ice pack</a:t>
            </a:r>
          </a:p>
        </p:txBody>
      </p:sp>
    </p:spTree>
    <p:extLst>
      <p:ext uri="{BB962C8B-B14F-4D97-AF65-F5344CB8AC3E}">
        <p14:creationId xmlns:p14="http://schemas.microsoft.com/office/powerpoint/2010/main" val="1718463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328D-70A1-4994-A039-2AB16E6E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+mn-lt"/>
              </a:rPr>
              <a:t>Where should you keep your packed lunch for school?</a:t>
            </a:r>
          </a:p>
        </p:txBody>
      </p:sp>
      <p:pic>
        <p:nvPicPr>
          <p:cNvPr id="5" name="Content Placeholder 4" descr="A close up of a sign&#10;&#10;Description generated with high confidence">
            <a:extLst>
              <a:ext uri="{FF2B5EF4-FFF2-40B4-BE49-F238E27FC236}">
                <a16:creationId xmlns:a16="http://schemas.microsoft.com/office/drawing/2014/main" id="{73B39217-099B-4EBE-BB55-AA328D493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104" y="4351198"/>
            <a:ext cx="4301721" cy="241971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2D9EEED-E428-4853-B7E2-D75E1C6AFED3}"/>
              </a:ext>
            </a:extLst>
          </p:cNvPr>
          <p:cNvSpPr txBox="1"/>
          <p:nvPr/>
        </p:nvSpPr>
        <p:spPr>
          <a:xfrm>
            <a:off x="838200" y="2606040"/>
            <a:ext cx="82143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D.   In a cool bag with an </a:t>
            </a:r>
            <a:r>
              <a:rPr kumimoji="0" lang="en-GB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ice pack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9894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698</Words>
  <Application>Microsoft Office PowerPoint</Application>
  <PresentationFormat>Widescreen</PresentationFormat>
  <Paragraphs>96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7" baseType="lpstr">
      <vt:lpstr>Arial</vt:lpstr>
      <vt:lpstr>Calibri</vt:lpstr>
      <vt:lpstr>Calibri Light</vt:lpstr>
      <vt:lpstr>Times New Roman</vt:lpstr>
      <vt:lpstr>Office Theme</vt:lpstr>
      <vt:lpstr>PowerPoint Presentation</vt:lpstr>
      <vt:lpstr>How would you know if you had food poisoning?</vt:lpstr>
      <vt:lpstr>How would you know if you had food poisoning?</vt:lpstr>
      <vt:lpstr>You might feel dizzy, hot or thirsty too. You can begin to feel ill anytime between 4 and 24 hours after eating and symptoms usually last 12-48 hours.</vt:lpstr>
      <vt:lpstr>How should you always wash your hands?</vt:lpstr>
      <vt:lpstr>How should you always wash your hands?</vt:lpstr>
      <vt:lpstr>Hand washing stops germs spreading to food. For hands to be washed properly you need warm running water, soap and preferably disposable towels for drying hands.</vt:lpstr>
      <vt:lpstr>Where should you keep your packed lunch for school?</vt:lpstr>
      <vt:lpstr>Where should you keep your packed lunch for school?</vt:lpstr>
      <vt:lpstr>Keeping your lunch cool will help slow down the growth of germs.</vt:lpstr>
      <vt:lpstr>It’s the 7th of November, which dated yoghurt should you not eat?</vt:lpstr>
      <vt:lpstr>It’s the 7th of November, which dated yoghurt should you not eat?</vt:lpstr>
      <vt:lpstr>Food past its use by date is not safe to eat.</vt:lpstr>
      <vt:lpstr>Where should raw meat be stored in the fridge?</vt:lpstr>
      <vt:lpstr>Where should raw meat be stored in the fridge?</vt:lpstr>
      <vt:lpstr>Storing raw meat in this way stops juices from the raw meat getting into the cooked meats and other foods.</vt:lpstr>
      <vt:lpstr>What are the 4Cs you need to be aware of to keep food safe in the home?</vt:lpstr>
      <vt:lpstr>What are the 4Cs you need to be aware of to keep food safe in the home?</vt:lpstr>
      <vt:lpstr>The 4 Cs are used to remind you to cook and chill food properly, clean hands and equipment properly and to avoid cross-contamination to keep food safe in the home.</vt:lpstr>
      <vt:lpstr>What do germs need to help them grow</vt:lpstr>
      <vt:lpstr>What do germs need to help them grow</vt:lpstr>
      <vt:lpstr>Some foods, (e.g. chicken, fish and ham), contain lots of moisture that give excellent conditions for growing germs if they are not kept in the fridge.</vt:lpstr>
      <vt:lpstr>Which foods need to be handled most carefully to avoid spreading germs to other foods?</vt:lpstr>
      <vt:lpstr>Which foods need to be handled most carefully to avoid spreading germs to other foods?</vt:lpstr>
      <vt:lpstr>Raw foods, (raw meat, raw fish, loose vegetables with soil on and eggs), can contain germs that cause food poisoning</vt:lpstr>
      <vt:lpstr>What do germs look like?</vt:lpstr>
      <vt:lpstr>What do germs look like?</vt:lpstr>
      <vt:lpstr>Germs have a variety of shapes that can only be seen through a microscope.  </vt:lpstr>
      <vt:lpstr>Mum is washing up. You’re asked to dry the dishes, do you:</vt:lpstr>
      <vt:lpstr>Mum is washing up. You’re asked to dry the dishes, do you:</vt:lpstr>
      <vt:lpstr>It’s always better to air dry your dishes than to use a tea towel because a tea towel can harbour germs.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walsh</dc:creator>
  <cp:lastModifiedBy>peter walsh</cp:lastModifiedBy>
  <cp:revision>8</cp:revision>
  <dcterms:created xsi:type="dcterms:W3CDTF">2017-07-21T14:37:55Z</dcterms:created>
  <dcterms:modified xsi:type="dcterms:W3CDTF">2017-08-06T09:54:05Z</dcterms:modified>
</cp:coreProperties>
</file>